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78" r:id="rId3"/>
    <p:sldId id="279" r:id="rId4"/>
    <p:sldId id="280" r:id="rId5"/>
    <p:sldId id="284" r:id="rId6"/>
    <p:sldId id="276" r:id="rId7"/>
    <p:sldId id="275" r:id="rId8"/>
    <p:sldId id="281" r:id="rId9"/>
    <p:sldId id="282" r:id="rId10"/>
    <p:sldId id="257" r:id="rId11"/>
    <p:sldId id="283" r:id="rId12"/>
    <p:sldId id="259" r:id="rId13"/>
    <p:sldId id="260" r:id="rId14"/>
    <p:sldId id="266" r:id="rId15"/>
    <p:sldId id="261" r:id="rId16"/>
    <p:sldId id="271" r:id="rId17"/>
    <p:sldId id="272" r:id="rId18"/>
    <p:sldId id="273" r:id="rId19"/>
    <p:sldId id="274" r:id="rId20"/>
    <p:sldId id="285" r:id="rId21"/>
    <p:sldId id="262" r:id="rId22"/>
    <p:sldId id="263" r:id="rId23"/>
    <p:sldId id="287" r:id="rId24"/>
    <p:sldId id="292" r:id="rId25"/>
    <p:sldId id="286" r:id="rId26"/>
    <p:sldId id="264" r:id="rId27"/>
    <p:sldId id="288" r:id="rId28"/>
    <p:sldId id="265" r:id="rId29"/>
    <p:sldId id="289" r:id="rId30"/>
    <p:sldId id="290" r:id="rId31"/>
    <p:sldId id="291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7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e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762326-E06D-F74C-BD5D-9BAF541B5DB4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A22FA-014A-3742-AE69-36D23C33A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896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 a mathematical construct to fit a model to historical data, and use this model to forecast the future.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A22FA-014A-3742-AE69-36D23C33AA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38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5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1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46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613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05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936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59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32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2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49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35187-9057-2841-A69E-616323EBBD38}" type="datetimeFigureOut">
              <a:rPr lang="en-US" smtClean="0"/>
              <a:t>11/24/16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65446-E049-DE44-8C23-8A4A0C8A0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87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54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1_ANN_histor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0923"/>
            <a:ext cx="9144000" cy="4298156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664171" y="1537916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8169" y="483999"/>
            <a:ext cx="121441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1940s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Birth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857774" y="1259233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55448" y="205316"/>
            <a:ext cx="146706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1970s</a:t>
            </a:r>
          </a:p>
          <a:p>
            <a:pPr algn="ctr"/>
            <a:r>
              <a:rPr lang="en-US" sz="3200" dirty="0">
                <a:latin typeface="Chalkboard"/>
                <a:cs typeface="Chalkboard"/>
              </a:rPr>
              <a:t>W</a:t>
            </a:r>
            <a:r>
              <a:rPr lang="en-US" sz="3200" dirty="0" smtClean="0">
                <a:latin typeface="Chalkboard"/>
                <a:cs typeface="Chalkboard"/>
              </a:rPr>
              <a:t>inter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628898" y="1140056"/>
            <a:ext cx="0" cy="8854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870159" y="97790"/>
            <a:ext cx="15798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1980s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Rebirth</a:t>
            </a:r>
            <a:endParaRPr lang="en-US" sz="3200" dirty="0">
              <a:latin typeface="Chalkboard"/>
              <a:cs typeface="Chalkboard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761233" y="1116755"/>
            <a:ext cx="0" cy="544168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229897" y="62838"/>
            <a:ext cx="11250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>
                <a:latin typeface="Chalkboard"/>
                <a:cs typeface="Chalkboard"/>
              </a:rPr>
              <a:t>2006</a:t>
            </a:r>
          </a:p>
          <a:p>
            <a:pPr algn="ctr"/>
            <a:r>
              <a:rPr lang="en-US" sz="3200" dirty="0" smtClean="0">
                <a:latin typeface="Chalkboard"/>
                <a:cs typeface="Chalkboard"/>
              </a:rPr>
              <a:t>Deep</a:t>
            </a:r>
            <a:endParaRPr lang="en-US" sz="32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4159748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5846"/>
            <a:ext cx="9144000" cy="54166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9164"/>
          <a:stretch/>
        </p:blipFill>
        <p:spPr>
          <a:xfrm>
            <a:off x="6303796" y="3830872"/>
            <a:ext cx="2840204" cy="3027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597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3_Input_output_syste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" y="2320471"/>
            <a:ext cx="76200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20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4_Artificial_neural_networ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835" y="992064"/>
            <a:ext cx="5687568" cy="507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272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ure5_weights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368" y="2292359"/>
            <a:ext cx="72644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93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ure6_sheldon_and_obam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1</a:t>
              </a:r>
              <a:endParaRPr lang="en-US" sz="2800" baseline="-25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2</a:t>
              </a:r>
              <a:endParaRPr lang="en-US" sz="28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/>
                <a:t>w</a:t>
              </a:r>
              <a:r>
                <a:rPr lang="en-US" sz="2800" baseline="-25000" dirty="0" err="1" smtClean="0"/>
                <a:t>n</a:t>
              </a:r>
              <a:endParaRPr lang="en-US" sz="28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F(eye×w</a:t>
              </a:r>
              <a:r>
                <a:rPr lang="en-US" sz="2000" baseline="-25000" dirty="0" smtClean="0"/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nose×w</a:t>
              </a:r>
              <a:r>
                <a:rPr lang="en-US" sz="2000" baseline="-25000" dirty="0" smtClean="0"/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mouth×w</a:t>
              </a:r>
              <a:r>
                <a:rPr lang="en-US" sz="2000" baseline="-25000" dirty="0" err="1" smtClean="0"/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latin typeface="Chalkboard"/>
                <a:cs typeface="Chalkboard"/>
              </a:rPr>
              <a:t>Intuitive</a:t>
            </a:r>
            <a:r>
              <a:rPr lang="en-US" sz="3600" dirty="0" smtClean="0">
                <a:latin typeface="Chalkboard"/>
                <a:cs typeface="Chalkboard"/>
              </a:rPr>
              <a:t> </a:t>
            </a:r>
            <a:br>
              <a:rPr lang="en-US" sz="3600" dirty="0" smtClean="0">
                <a:latin typeface="Chalkboard"/>
                <a:cs typeface="Chalkboard"/>
              </a:rPr>
            </a:br>
            <a:r>
              <a:rPr lang="en-US" sz="3600" dirty="0" smtClean="0">
                <a:latin typeface="Chalkboard"/>
                <a:cs typeface="Chalkboard"/>
              </a:rPr>
              <a:t>Artificial Neural Network</a:t>
            </a:r>
            <a:endParaRPr lang="en-US" sz="3600" dirty="0"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59486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mph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1</a:t>
              </a:r>
              <a:endParaRPr lang="en-US" sz="2800" baseline="-25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w</a:t>
              </a:r>
              <a:r>
                <a:rPr lang="en-US" sz="2800" baseline="-25000" dirty="0" smtClean="0"/>
                <a:t>2</a:t>
              </a:r>
              <a:endParaRPr lang="en-US" sz="2800" baseline="-2500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/>
                <a:t>w</a:t>
              </a:r>
              <a:r>
                <a:rPr lang="en-US" sz="2800" baseline="-25000" dirty="0" err="1" smtClean="0"/>
                <a:t>n</a:t>
              </a:r>
              <a:endParaRPr lang="en-US" sz="2800" baseline="-25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F(eye×w</a:t>
              </a:r>
              <a:r>
                <a:rPr lang="en-US" sz="2000" baseline="-25000" dirty="0" smtClean="0"/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nose×w</a:t>
              </a:r>
              <a:r>
                <a:rPr lang="en-US" sz="2000" baseline="-25000" dirty="0" smtClean="0"/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mouth×w</a:t>
              </a:r>
              <a:r>
                <a:rPr lang="en-US" sz="2000" baseline="-25000" dirty="0" err="1" smtClean="0"/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latin typeface="Chalkboard"/>
                <a:cs typeface="Chalkboard"/>
              </a:rPr>
              <a:t>Intuitive</a:t>
            </a:r>
            <a:r>
              <a:rPr lang="en-US" sz="3600" dirty="0" smtClean="0">
                <a:latin typeface="Chalkboard"/>
                <a:cs typeface="Chalkboard"/>
              </a:rPr>
              <a:t> </a:t>
            </a:r>
            <a:br>
              <a:rPr lang="en-US" sz="3600" dirty="0" smtClean="0">
                <a:latin typeface="Chalkboard"/>
                <a:cs typeface="Chalkboard"/>
              </a:rPr>
            </a:br>
            <a:r>
              <a:rPr lang="en-US" sz="3600" dirty="0" smtClean="0">
                <a:latin typeface="Chalkboard"/>
                <a:cs typeface="Chalkboard"/>
              </a:rPr>
              <a:t>Artificial Neural Network</a:t>
            </a:r>
            <a:endParaRPr lang="en-US" sz="3600" dirty="0"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577" y="5131639"/>
            <a:ext cx="1726361" cy="172636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803591" y="4167614"/>
            <a:ext cx="4349568" cy="2441683"/>
            <a:chOff x="2803591" y="4167614"/>
            <a:chExt cx="4349568" cy="2441683"/>
          </a:xfrm>
          <a:effectLst/>
        </p:grpSpPr>
        <p:sp>
          <p:nvSpPr>
            <p:cNvPr id="26" name="Left Brace 25"/>
            <p:cNvSpPr/>
            <p:nvPr/>
          </p:nvSpPr>
          <p:spPr>
            <a:xfrm>
              <a:off x="6977980" y="4167614"/>
              <a:ext cx="175179" cy="2441683"/>
            </a:xfrm>
            <a:prstGeom prst="leftBrac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2803591" y="5912698"/>
              <a:ext cx="3984611" cy="19708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3906762" y="5912698"/>
            <a:ext cx="1896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feedback</a:t>
            </a:r>
            <a:endParaRPr lang="en-US" sz="36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80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1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2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err="1" smtClean="0">
                  <a:solidFill>
                    <a:srgbClr val="0000FF"/>
                  </a:solidFill>
                </a:rPr>
                <a:t>n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</a:t>
              </a:r>
              <a:r>
                <a:rPr lang="en-US" sz="2000" dirty="0" smtClean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</a:t>
              </a:r>
              <a:r>
                <a:rPr lang="en-US" sz="2000" dirty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</a:t>
              </a:r>
              <a:r>
                <a:rPr lang="en-US" sz="2000" dirty="0" err="1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367336" y="3708211"/>
            <a:ext cx="2776664" cy="707886"/>
            <a:chOff x="6367336" y="3708211"/>
            <a:chExt cx="2776664" cy="707886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6367336" y="3975933"/>
              <a:ext cx="785823" cy="0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7281838" y="3708211"/>
              <a:ext cx="186216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Sheldon Cooper?</a:t>
              </a:r>
              <a:endParaRPr lang="en-US" sz="2000" dirty="0"/>
            </a:p>
          </p:txBody>
        </p:sp>
      </p:grp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latin typeface="Chalkboard"/>
                <a:cs typeface="Chalkboard"/>
              </a:rPr>
              <a:t>Intuitive</a:t>
            </a:r>
            <a:r>
              <a:rPr lang="en-US" sz="3600" dirty="0" smtClean="0">
                <a:latin typeface="Chalkboard"/>
                <a:cs typeface="Chalkboard"/>
              </a:rPr>
              <a:t> </a:t>
            </a:r>
            <a:br>
              <a:rPr lang="en-US" sz="3600" dirty="0" smtClean="0">
                <a:latin typeface="Chalkboard"/>
                <a:cs typeface="Chalkboard"/>
              </a:rPr>
            </a:br>
            <a:r>
              <a:rPr lang="en-US" sz="3600" dirty="0" smtClean="0">
                <a:latin typeface="Chalkboard"/>
                <a:cs typeface="Chalkboard"/>
              </a:rPr>
              <a:t>Artificial Neural Network</a:t>
            </a:r>
            <a:endParaRPr lang="en-US" sz="3600" dirty="0"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7577" y="5131639"/>
            <a:ext cx="1726361" cy="172636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803591" y="4167614"/>
            <a:ext cx="4349568" cy="2441683"/>
            <a:chOff x="2803591" y="4167614"/>
            <a:chExt cx="4349568" cy="2441683"/>
          </a:xfrm>
          <a:effectLst/>
        </p:grpSpPr>
        <p:sp>
          <p:nvSpPr>
            <p:cNvPr id="26" name="Left Brace 25"/>
            <p:cNvSpPr/>
            <p:nvPr/>
          </p:nvSpPr>
          <p:spPr>
            <a:xfrm>
              <a:off x="6977980" y="4167614"/>
              <a:ext cx="175179" cy="2441683"/>
            </a:xfrm>
            <a:prstGeom prst="leftBrac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 flipH="1">
              <a:off x="2803591" y="5912698"/>
              <a:ext cx="3984611" cy="197089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4"/>
          <p:cNvSpPr txBox="1"/>
          <p:nvPr/>
        </p:nvSpPr>
        <p:spPr>
          <a:xfrm>
            <a:off x="3906762" y="5912698"/>
            <a:ext cx="18962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feedback</a:t>
            </a:r>
            <a:endParaRPr lang="en-US" sz="3600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81838" y="2744913"/>
            <a:ext cx="1742100" cy="23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8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912" y="2709679"/>
            <a:ext cx="2148088" cy="2576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17" y="5163554"/>
            <a:ext cx="1802359" cy="14457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756193"/>
            <a:ext cx="1500835" cy="15008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006" y="2365079"/>
            <a:ext cx="1312049" cy="18025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007286" y="3970052"/>
            <a:ext cx="262361" cy="1200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.</a:t>
            </a:r>
          </a:p>
          <a:p>
            <a:r>
              <a:rPr lang="en-US" sz="2400" dirty="0" smtClean="0"/>
              <a:t>.</a:t>
            </a:r>
          </a:p>
          <a:p>
            <a:r>
              <a:rPr lang="en-US" sz="2400" dirty="0"/>
              <a:t>.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153776" y="1897903"/>
            <a:ext cx="5129575" cy="3732401"/>
            <a:chOff x="2153776" y="1897903"/>
            <a:chExt cx="5129575" cy="3732401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535623" y="3007446"/>
              <a:ext cx="2595964" cy="194697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>
              <a:off x="2153776" y="1897903"/>
              <a:ext cx="1218428" cy="110954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2153776" y="3573208"/>
              <a:ext cx="1218428" cy="183383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2317195" y="4563586"/>
              <a:ext cx="1055009" cy="1066718"/>
            </a:xfrm>
            <a:prstGeom prst="straightConnector1">
              <a:avLst/>
            </a:prstGeom>
            <a:ln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623359" y="1987697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1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517798" y="3145798"/>
              <a:ext cx="5626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smtClean="0">
                  <a:solidFill>
                    <a:srgbClr val="0000FF"/>
                  </a:solidFill>
                </a:rPr>
                <a:t>2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397837" y="4582902"/>
              <a:ext cx="56711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FF"/>
                  </a:solidFill>
                </a:rPr>
                <a:t>w</a:t>
              </a:r>
              <a:r>
                <a:rPr lang="en-US" sz="2800" baseline="-25000" dirty="0" err="1" smtClean="0">
                  <a:solidFill>
                    <a:srgbClr val="0000FF"/>
                  </a:solidFill>
                </a:rPr>
                <a:t>n</a:t>
              </a:r>
              <a:endParaRPr lang="en-US" sz="2800" baseline="-25000" dirty="0">
                <a:solidFill>
                  <a:srgbClr val="0000FF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72204" y="2309569"/>
              <a:ext cx="39111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F(eye×</a:t>
              </a:r>
              <a:r>
                <a:rPr lang="en-US" sz="2000" dirty="0" smtClean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1</a:t>
              </a:r>
              <a:r>
                <a:rPr lang="en-US" sz="2000" dirty="0" smtClean="0"/>
                <a:t>+</a:t>
              </a:r>
              <a:r>
                <a:rPr lang="en-US" sz="2000" dirty="0"/>
                <a:t>nose×</a:t>
              </a:r>
              <a:r>
                <a:rPr lang="en-US" sz="2000" dirty="0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smtClean="0">
                  <a:solidFill>
                    <a:srgbClr val="0000FF"/>
                  </a:solidFill>
                </a:rPr>
                <a:t>2</a:t>
              </a:r>
              <a:r>
                <a:rPr lang="en-US" sz="2000" dirty="0" smtClean="0"/>
                <a:t>+…+</a:t>
              </a:r>
              <a:r>
                <a:rPr lang="en-US" sz="2000" dirty="0" err="1"/>
                <a:t>mouth×</a:t>
              </a:r>
              <a:r>
                <a:rPr lang="en-US" sz="2000" dirty="0" err="1">
                  <a:solidFill>
                    <a:srgbClr val="0000FF"/>
                  </a:solidFill>
                </a:rPr>
                <a:t>w</a:t>
              </a:r>
              <a:r>
                <a:rPr lang="en-US" sz="2000" baseline="-25000" dirty="0" err="1" smtClean="0">
                  <a:solidFill>
                    <a:srgbClr val="0000FF"/>
                  </a:solidFill>
                </a:rPr>
                <a:t>n</a:t>
              </a:r>
              <a:r>
                <a:rPr lang="en-US" sz="2000" dirty="0" smtClean="0"/>
                <a:t>)</a:t>
              </a:r>
              <a:endParaRPr lang="en-US" sz="2000" dirty="0"/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>
            <a:off x="6367336" y="3975933"/>
            <a:ext cx="785823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2811507" y="0"/>
            <a:ext cx="6311076" cy="1390473"/>
          </a:xfrm>
        </p:spPr>
        <p:txBody>
          <a:bodyPr/>
          <a:lstStyle/>
          <a:p>
            <a:r>
              <a:rPr lang="en-US" sz="4400" dirty="0" smtClean="0">
                <a:latin typeface="Chalkboard"/>
                <a:cs typeface="Chalkboard"/>
              </a:rPr>
              <a:t>Intuitive</a:t>
            </a:r>
            <a:r>
              <a:rPr lang="en-US" sz="3600" dirty="0" smtClean="0">
                <a:latin typeface="Chalkboard"/>
                <a:cs typeface="Chalkboard"/>
              </a:rPr>
              <a:t> </a:t>
            </a:r>
            <a:br>
              <a:rPr lang="en-US" sz="3600" dirty="0" smtClean="0">
                <a:latin typeface="Chalkboard"/>
                <a:cs typeface="Chalkboard"/>
              </a:rPr>
            </a:br>
            <a:r>
              <a:rPr lang="en-US" sz="3600" dirty="0" smtClean="0">
                <a:latin typeface="Chalkboard"/>
                <a:cs typeface="Chalkboard"/>
              </a:rPr>
              <a:t>Artificial Neural Network</a:t>
            </a:r>
            <a:endParaRPr lang="en-US" sz="3600" dirty="0">
              <a:latin typeface="Chalkboard"/>
              <a:cs typeface="Chalkboar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411990" y="1718099"/>
            <a:ext cx="15272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Output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602766" y="109161"/>
            <a:ext cx="1183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Input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9050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65" y="1474679"/>
            <a:ext cx="8686800" cy="146134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Artificial Neural Network basics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2991" y="370093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halkboard"/>
                <a:cs typeface="Chalkboard"/>
              </a:rPr>
              <a:t>Qingkai Kong</a:t>
            </a:r>
          </a:p>
          <a:p>
            <a:r>
              <a:rPr lang="en-US" dirty="0" smtClean="0">
                <a:latin typeface="Chalkboard"/>
                <a:cs typeface="Chalkboard"/>
              </a:rPr>
              <a:t>2016-12-02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989727" y="6378421"/>
            <a:ext cx="4058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seismo.berkeley.edu</a:t>
            </a:r>
            <a:r>
              <a:rPr lang="en-US" dirty="0"/>
              <a:t>/</a:t>
            </a:r>
            <a:r>
              <a:rPr lang="en-US" dirty="0" err="1"/>
              <a:t>qingkaikong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5500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A6A6A6"/>
                </a:solidFill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overview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05440" y="1865743"/>
            <a:ext cx="2480166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Step by step ANN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Perceptron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latin typeface="Chalkboard"/>
                <a:cs typeface="Chalkboard"/>
              </a:rPr>
              <a:t>Backpropagation</a:t>
            </a:r>
            <a:endParaRPr lang="en-US" sz="2000" dirty="0" smtClean="0">
              <a:latin typeface="Chalkboard"/>
              <a:cs typeface="Chalkboard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680738" y="1153105"/>
            <a:ext cx="2574010" cy="733824"/>
            <a:chOff x="4680738" y="1153105"/>
            <a:chExt cx="2574010" cy="733824"/>
          </a:xfrm>
        </p:grpSpPr>
        <p:sp>
          <p:nvSpPr>
            <p:cNvPr id="12" name="TextBox 11"/>
            <p:cNvSpPr txBox="1"/>
            <p:nvPr/>
          </p:nvSpPr>
          <p:spPr>
            <a:xfrm>
              <a:off x="4680738" y="1153105"/>
              <a:ext cx="2574010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A6A6A6"/>
                  </a:solidFill>
                  <a:latin typeface="Chalkboard"/>
                  <a:cs typeface="Chalkboard"/>
                </a:rPr>
                <a:t>Real world example</a:t>
              </a:r>
            </a:p>
          </p:txBody>
        </p:sp>
        <p:cxnSp>
          <p:nvCxnSpPr>
            <p:cNvPr id="18" name="Straight Arrow Connector 17"/>
            <p:cNvCxnSpPr>
              <a:stCxn id="12" idx="2"/>
            </p:cNvCxnSpPr>
            <p:nvPr/>
          </p:nvCxnSpPr>
          <p:spPr>
            <a:xfrm>
              <a:off x="5967743" y="1553215"/>
              <a:ext cx="166195" cy="333714"/>
            </a:xfrm>
            <a:prstGeom prst="straightConnector1">
              <a:avLst/>
            </a:prstGeom>
            <a:ln w="38100">
              <a:solidFill>
                <a:srgbClr val="A6A6A6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9800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1033648"/>
            <a:ext cx="8890000" cy="5334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368786" y="6297744"/>
            <a:ext cx="35542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/abs/1508.06576v1</a:t>
            </a:r>
          </a:p>
        </p:txBody>
      </p:sp>
      <p:sp>
        <p:nvSpPr>
          <p:cNvPr id="3" name="Rectangle 2"/>
          <p:cNvSpPr/>
          <p:nvPr/>
        </p:nvSpPr>
        <p:spPr>
          <a:xfrm>
            <a:off x="6955859" y="6494057"/>
            <a:ext cx="1967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deepart.io</a:t>
            </a:r>
            <a:r>
              <a:rPr lang="en-US" dirty="0"/>
              <a:t>/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Learn arts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762000"/>
            <a:ext cx="8890000" cy="5334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23641" y="6096000"/>
            <a:ext cx="67203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junkhost.com</a:t>
            </a:r>
            <a:r>
              <a:rPr lang="en-US" dirty="0"/>
              <a:t>/2016/03/man-combines-random-peoples-photos-using-neural-networks-and-the-results-are-amazing/</a:t>
            </a:r>
          </a:p>
        </p:txBody>
      </p:sp>
    </p:spTree>
    <p:extLst>
      <p:ext uri="{BB962C8B-B14F-4D97-AF65-F5344CB8AC3E}">
        <p14:creationId xmlns:p14="http://schemas.microsoft.com/office/powerpoint/2010/main" val="8254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5116"/>
            <a:ext cx="8229600" cy="1143000"/>
          </a:xfrm>
        </p:spPr>
        <p:txBody>
          <a:bodyPr/>
          <a:lstStyle/>
          <a:p>
            <a:r>
              <a:rPr lang="en-US" dirty="0" smtClean="0"/>
              <a:t>Go to notebook 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87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A6A6A6"/>
                </a:solidFill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A6A6A6"/>
                </a:solidFill>
                <a:latin typeface="Chalkboard"/>
                <a:cs typeface="Chalkboard"/>
              </a:rPr>
              <a:t>ANN overview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05440" y="1865743"/>
            <a:ext cx="2480166" cy="10156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Step by step ANN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Perceptron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  <a:latin typeface="Chalkboard"/>
                <a:cs typeface="Chalkboard"/>
              </a:rPr>
              <a:t>Backpropagation</a:t>
            </a:r>
            <a:endParaRPr lang="en-US" sz="2000" dirty="0" smtClean="0">
              <a:solidFill>
                <a:schemeClr val="bg1">
                  <a:lumMod val="65000"/>
                </a:schemeClr>
              </a:solidFill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32214" y="869550"/>
            <a:ext cx="2574010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Real world example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err="1" smtClean="0">
                <a:latin typeface="Chalkboard"/>
                <a:cs typeface="Chalkboard"/>
              </a:rPr>
              <a:t>Sklearn</a:t>
            </a:r>
            <a:r>
              <a:rPr lang="en-US" sz="2000" dirty="0" smtClean="0">
                <a:latin typeface="Chalkboard"/>
                <a:cs typeface="Chalkboard"/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001811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27000" y="13336"/>
            <a:ext cx="8686800" cy="1163403"/>
          </a:xfrm>
        </p:spPr>
        <p:txBody>
          <a:bodyPr>
            <a:normAutofit/>
          </a:bodyPr>
          <a:lstStyle/>
          <a:p>
            <a:r>
              <a:rPr lang="en-US" dirty="0" err="1" smtClean="0">
                <a:latin typeface="Chalkboard"/>
                <a:cs typeface="Chalkboard"/>
              </a:rPr>
              <a:t>DeepDrumpf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72331" y="5842337"/>
            <a:ext cx="3313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twitter.com</a:t>
            </a:r>
            <a:r>
              <a:rPr lang="en-US" dirty="0"/>
              <a:t>/</a:t>
            </a:r>
            <a:r>
              <a:rPr lang="en-US" dirty="0" err="1"/>
              <a:t>DeepDrumpf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472331" y="6211669"/>
            <a:ext cx="567166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www.pastemagazine.com</a:t>
            </a:r>
            <a:r>
              <a:rPr lang="en-US" dirty="0"/>
              <a:t>/articles/2016/03/an-</a:t>
            </a:r>
            <a:r>
              <a:rPr lang="en-US" dirty="0" err="1"/>
              <a:t>mit</a:t>
            </a:r>
            <a:r>
              <a:rPr lang="en-US" dirty="0"/>
              <a:t>-scientist-created-a-trump-twitter-bot-and-</a:t>
            </a:r>
            <a:r>
              <a:rPr lang="en-US" dirty="0" err="1"/>
              <a:t>i.html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560" y="1176739"/>
            <a:ext cx="6786059" cy="3686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2487"/>
            <a:ext cx="9144000" cy="24538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703" y="4604979"/>
            <a:ext cx="80391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982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70000"/>
            <a:ext cx="7620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786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19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9144000" cy="569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89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17819" y="6359564"/>
            <a:ext cx="3892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richzhang.github.io</a:t>
            </a:r>
            <a:r>
              <a:rPr lang="en-US" dirty="0"/>
              <a:t>/colorization/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147"/>
            <a:ext cx="9144000" cy="628341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40421" y="6390715"/>
            <a:ext cx="42627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whattogive.com</a:t>
            </a:r>
            <a:r>
              <a:rPr lang="en-US" dirty="0"/>
              <a:t>/</a:t>
            </a:r>
            <a:r>
              <a:rPr lang="en-US" dirty="0" err="1"/>
              <a:t>videoColourization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640875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=tWdaMKKH5MI</a:t>
            </a:r>
          </a:p>
        </p:txBody>
      </p:sp>
    </p:spTree>
    <p:extLst>
      <p:ext uri="{BB962C8B-B14F-4D97-AF65-F5344CB8AC3E}">
        <p14:creationId xmlns:p14="http://schemas.microsoft.com/office/powerpoint/2010/main" val="1572045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11821" y="3696312"/>
            <a:ext cx="2529804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Gentle introduction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1777" y="2308478"/>
            <a:ext cx="2342188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Step by step ANN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80738" y="1153105"/>
            <a:ext cx="257401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Real world example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431777" y="4096422"/>
            <a:ext cx="395585" cy="71461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741625" y="2708588"/>
            <a:ext cx="395585" cy="714611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</p:cNvCxnSpPr>
          <p:nvPr/>
        </p:nvCxnSpPr>
        <p:spPr>
          <a:xfrm>
            <a:off x="5967743" y="1553215"/>
            <a:ext cx="166195" cy="33371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0489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17" y="1136485"/>
            <a:ext cx="6896100" cy="4254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06247" y="5301151"/>
            <a:ext cx="346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Workshop time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 rot="16200000">
            <a:off x="-1153003" y="2677087"/>
            <a:ext cx="3670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Chalkboard"/>
                <a:cs typeface="Chalkboard"/>
              </a:rPr>
              <a:t>Learning curve </a:t>
            </a:r>
            <a:endParaRPr lang="en-US" sz="3600" b="1" dirty="0"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66875" y="3248436"/>
            <a:ext cx="2529804" cy="1323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Chalkboard"/>
                <a:cs typeface="Chalkboard"/>
              </a:rPr>
              <a:t>Gentle introduction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What’s ML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ANN history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Chalkboard"/>
                <a:cs typeface="Chalkboard"/>
              </a:rPr>
              <a:t>ANN overview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431777" y="2308478"/>
            <a:ext cx="2342188" cy="1114721"/>
            <a:chOff x="2431777" y="2308478"/>
            <a:chExt cx="2342188" cy="1114721"/>
          </a:xfrm>
        </p:grpSpPr>
        <p:sp>
          <p:nvSpPr>
            <p:cNvPr id="9" name="TextBox 8"/>
            <p:cNvSpPr txBox="1"/>
            <p:nvPr/>
          </p:nvSpPr>
          <p:spPr>
            <a:xfrm>
              <a:off x="2431777" y="2308478"/>
              <a:ext cx="2342188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chemeClr val="bg1">
                      <a:lumMod val="65000"/>
                    </a:schemeClr>
                  </a:solidFill>
                  <a:latin typeface="Chalkboard"/>
                  <a:cs typeface="Chalkboard"/>
                </a:rPr>
                <a:t>Step by step ANN</a:t>
              </a: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3741625" y="2708588"/>
              <a:ext cx="395585" cy="714611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4680738" y="1153105"/>
            <a:ext cx="2574010" cy="733824"/>
            <a:chOff x="4680738" y="1153105"/>
            <a:chExt cx="2574010" cy="733824"/>
          </a:xfrm>
        </p:grpSpPr>
        <p:sp>
          <p:nvSpPr>
            <p:cNvPr id="12" name="TextBox 11"/>
            <p:cNvSpPr txBox="1"/>
            <p:nvPr/>
          </p:nvSpPr>
          <p:spPr>
            <a:xfrm>
              <a:off x="4680738" y="1153105"/>
              <a:ext cx="2574010" cy="4001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>
                  <a:solidFill>
                    <a:srgbClr val="A6A6A6"/>
                  </a:solidFill>
                  <a:latin typeface="Chalkboard"/>
                  <a:cs typeface="Chalkboard"/>
                </a:rPr>
                <a:t>Real world example</a:t>
              </a:r>
            </a:p>
          </p:txBody>
        </p:sp>
        <p:cxnSp>
          <p:nvCxnSpPr>
            <p:cNvPr id="18" name="Straight Arrow Connector 17"/>
            <p:cNvCxnSpPr>
              <a:stCxn id="12" idx="2"/>
            </p:cNvCxnSpPr>
            <p:nvPr/>
          </p:nvCxnSpPr>
          <p:spPr>
            <a:xfrm>
              <a:off x="5967743" y="1553215"/>
              <a:ext cx="166195" cy="333714"/>
            </a:xfrm>
            <a:prstGeom prst="straightConnector1">
              <a:avLst/>
            </a:prstGeom>
            <a:ln w="38100">
              <a:solidFill>
                <a:srgbClr val="A6A6A6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677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machine learning?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835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72" y="132906"/>
            <a:ext cx="4064000" cy="279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4" y="3174508"/>
            <a:ext cx="4802812" cy="26080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3894" y="269420"/>
            <a:ext cx="3930891" cy="19654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3436" y="2339595"/>
            <a:ext cx="3564429" cy="20426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59975" y="4730258"/>
            <a:ext cx="33111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Chalkboard"/>
                <a:cs typeface="Chalkboard"/>
              </a:rPr>
              <a:t>Self-driving car</a:t>
            </a:r>
          </a:p>
          <a:p>
            <a:r>
              <a:rPr lang="en-US" sz="3200" dirty="0" smtClean="0">
                <a:latin typeface="Chalkboard"/>
                <a:cs typeface="Chalkboard"/>
              </a:rPr>
              <a:t>Voice recognition </a:t>
            </a:r>
          </a:p>
          <a:p>
            <a:r>
              <a:rPr lang="en-US" sz="3200" dirty="0" smtClean="0">
                <a:latin typeface="Chalkboard"/>
                <a:cs typeface="Chalkboard"/>
              </a:rPr>
              <a:t>…</a:t>
            </a:r>
            <a:endParaRPr lang="en-US" sz="32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609048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114" y="973691"/>
            <a:ext cx="3296967" cy="3977934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Not always working</a:t>
            </a:r>
            <a:endParaRPr lang="en-US" dirty="0">
              <a:latin typeface="Chalkboard"/>
              <a:cs typeface="Chalkboar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416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055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" y="88900"/>
            <a:ext cx="8890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02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5114</TotalTime>
  <Words>374</Words>
  <Application>Microsoft Macintosh PowerPoint</Application>
  <PresentationFormat>On-screen Show (4:3)</PresentationFormat>
  <Paragraphs>109</Paragraphs>
  <Slides>31</Slides>
  <Notes>1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PowerPoint Presentation</vt:lpstr>
      <vt:lpstr>Artificial Neural Network basics</vt:lpstr>
      <vt:lpstr>PowerPoint Presentation</vt:lpstr>
      <vt:lpstr>PowerPoint Presentation</vt:lpstr>
      <vt:lpstr>PowerPoint Presentation</vt:lpstr>
      <vt:lpstr>What is machine learning?</vt:lpstr>
      <vt:lpstr>PowerPoint Presentation</vt:lpstr>
      <vt:lpstr>Not always 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Intuitive  Artificial Neural Network</vt:lpstr>
      <vt:lpstr>Intuitive  Artificial Neural Network</vt:lpstr>
      <vt:lpstr>Intuitive  Artificial Neural Network</vt:lpstr>
      <vt:lpstr>Intuitive  Artificial Neural Network</vt:lpstr>
      <vt:lpstr>PowerPoint Presentation</vt:lpstr>
      <vt:lpstr>PowerPoint Presentation</vt:lpstr>
      <vt:lpstr>Learn arts</vt:lpstr>
      <vt:lpstr>PowerPoint Presentation</vt:lpstr>
      <vt:lpstr>Go to notebook 01</vt:lpstr>
      <vt:lpstr>PowerPoint Presentation</vt:lpstr>
      <vt:lpstr>DeepDrumpf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Qingkai KONG</dc:creator>
  <cp:lastModifiedBy>Qingkai KONG</cp:lastModifiedBy>
  <cp:revision>84</cp:revision>
  <dcterms:created xsi:type="dcterms:W3CDTF">2016-11-06T16:59:00Z</dcterms:created>
  <dcterms:modified xsi:type="dcterms:W3CDTF">2016-11-25T18:56:53Z</dcterms:modified>
</cp:coreProperties>
</file>

<file path=docProps/thumbnail.jpeg>
</file>